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7" r:id="rId5"/>
    <p:sldId id="395" r:id="rId6"/>
    <p:sldId id="396" r:id="rId7"/>
    <p:sldId id="397" r:id="rId8"/>
    <p:sldId id="398" r:id="rId9"/>
    <p:sldId id="389" r:id="rId10"/>
    <p:sldId id="317" r:id="rId11"/>
    <p:sldId id="384" r:id="rId12"/>
    <p:sldId id="392" r:id="rId13"/>
    <p:sldId id="393" r:id="rId14"/>
    <p:sldId id="394" r:id="rId15"/>
    <p:sldId id="391" r:id="rId1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3725" autoAdjust="0"/>
  </p:normalViewPr>
  <p:slideViewPr>
    <p:cSldViewPr snapToGrid="0">
      <p:cViewPr varScale="1">
        <p:scale>
          <a:sx n="116" d="100"/>
          <a:sy n="116" d="100"/>
        </p:scale>
        <p:origin x="224" y="4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F28FC-EEDF-4ADE-8DD8-6B6FDAE595B5}" type="datetime1">
              <a:rPr lang="de-DE" smtClean="0"/>
              <a:t>06.12.22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DBC5CC-54D7-4FDA-9C5E-6B3403E5AEA6}" type="datetime1">
              <a:rPr lang="de-DE" smtClean="0"/>
              <a:t>06.12.22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A8B132-0B54-4245-BB9B-11DF2AB16F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CBB3949-A74E-4375-9902-BE6F3E4041B8}" type="datetime1">
              <a:rPr lang="de-DE" smtClean="0"/>
              <a:t>06.12.22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D2B596-AB0D-4135-A940-33377973D4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29F44B-9298-4AA7-A5DA-7D2EEE7FF61C}" type="datetime1">
              <a:rPr lang="de-DE" smtClean="0"/>
              <a:t>06.12.22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317CFD-DAA6-4172-B7CB-840253C119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49ABAD-E61B-4B88-9ACF-FB6760CFA54D}" type="datetime1">
              <a:rPr lang="de-DE" smtClean="0"/>
              <a:t>06.12.22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317CFD-DAA6-4172-B7CB-840253C119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49ABAD-E61B-4B88-9ACF-FB6760CFA54D}" type="datetime1">
              <a:rPr lang="de-DE" smtClean="0"/>
              <a:t>06.12.22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6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317CFD-DAA6-4172-B7CB-840253C119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49ABAD-E61B-4B88-9ACF-FB6760CFA54D}" type="datetime1">
              <a:rPr lang="de-DE" smtClean="0"/>
              <a:t>06.12.22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16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317CFD-DAA6-4172-B7CB-840253C119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49ABAD-E61B-4B88-9ACF-FB6760CFA54D}" type="datetime1">
              <a:rPr lang="de-DE" smtClean="0"/>
              <a:t>06.12.22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98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de-DE" sz="4800"/>
              <a:t>3DFloat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 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de-DE" sz="2000" b="0" cap="all" spc="200" baseline="0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dirty="0"/>
              <a:t>Zum Bearbeiten klicken</a:t>
            </a:r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de-DE" sz="2000" b="0" cap="all" spc="200" baseline="0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dirty="0"/>
              <a:t>Zum Bearbeiten klicken</a:t>
            </a:r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de-DE">
                <a:solidFill>
                  <a:schemeClr val="tx1">
                    <a:alpha val="60000"/>
                  </a:schemeClr>
                </a:solidFill>
              </a:rPr>
              <a:t>Master-Untertitelformat bearbeiten</a:t>
            </a:r>
            <a:endParaRPr lang="de-DE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de-DE" sz="1600"/>
              <a:t>Klicken Sie, um Text hinzuzufügen.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9" name="Bildplatzhalt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umbru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de-DE">
                <a:solidFill>
                  <a:schemeClr val="tx1">
                    <a:alpha val="60000"/>
                  </a:schemeClr>
                </a:solidFill>
              </a:rPr>
              <a:t>Master-Untertitelformat bearbeiten</a:t>
            </a:r>
            <a:endParaRPr lang="de-DE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umbru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de-DE">
                <a:solidFill>
                  <a:schemeClr val="tx1">
                    <a:alpha val="60000"/>
                  </a:schemeClr>
                </a:solidFill>
              </a:rPr>
              <a:t>Master-Untertitelformat bearbeiten</a:t>
            </a:r>
            <a:endParaRPr lang="de-DE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Diagrammtabelle (Time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</a:lstStyle>
          <a:p>
            <a:pPr lvl="0" rtl="0">
              <a:lnSpc>
                <a:spcPct val="10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ihand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0" name="Freihand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1" name="Freihand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40" name="Titel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de-DE"/>
              <a:t>Team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56" name="Bildplatzhalt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57" name="Bildplatzhalt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58" name="Bildplatzhalt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9" name="Bildplatzhalt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63" name="Textplatzhalt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de-DE"/>
              <a:t>Name</a:t>
            </a:r>
          </a:p>
        </p:txBody>
      </p:sp>
      <p:sp>
        <p:nvSpPr>
          <p:cNvPr id="61" name="Textplatzhalt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65" name="Textplatzhalt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de-DE"/>
              <a:t>Name</a:t>
            </a:r>
          </a:p>
        </p:txBody>
      </p:sp>
      <p:sp>
        <p:nvSpPr>
          <p:cNvPr id="64" name="Textplatzhalt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67" name="Textplatzhalt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de-DE"/>
              <a:t>Name</a:t>
            </a:r>
          </a:p>
        </p:txBody>
      </p:sp>
      <p:sp>
        <p:nvSpPr>
          <p:cNvPr id="66" name="Textplatzhalt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69" name="Textplatzhalt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de-DE"/>
              <a:t>Name</a:t>
            </a:r>
          </a:p>
        </p:txBody>
      </p:sp>
      <p:sp>
        <p:nvSpPr>
          <p:cNvPr id="68" name="Textplatzhalt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Inhalt 2 Spalte (Vergleichsfo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de-DE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de-DE"/>
              <a:t>Dienstag, 2. Februar 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de-DE"/>
              <a:t>Beispiel für einen Fußzeilentext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de-DE" sz="3600" dirty="0"/>
              <a:t>Einführung Workshop Vereinbarkeit</a:t>
            </a:r>
          </a:p>
        </p:txBody>
      </p:sp>
      <p:pic>
        <p:nvPicPr>
          <p:cNvPr id="14" name="Bildplatzhalter 13" descr="Datenpunkte Digitaler Hintergr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Melanie Mettler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/>
          <a:lstStyle/>
          <a:p>
            <a:pPr rtl="0"/>
            <a:r>
              <a:rPr lang="de-DE" dirty="0"/>
              <a:t>(Fehl)Anreize Rechtsrahmen</a:t>
            </a:r>
          </a:p>
        </p:txBody>
      </p:sp>
      <p:pic>
        <p:nvPicPr>
          <p:cNvPr id="18" name="Bildplatzhalter 17" descr="Eine Gruppe von Personen sitzt an einem Tisch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Bildplatzhalter 19" descr="Datenpunkte Digitaler Hintergr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Bildplatzhalter 24" descr="Digitaler Grafikbildschirm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de-DE" smtClean="0"/>
              <a:pPr rtl="0"/>
              <a:t>10</a:t>
            </a:fld>
            <a:endParaRPr lang="de-DE"/>
          </a:p>
        </p:txBody>
      </p:sp>
      <p:pic>
        <p:nvPicPr>
          <p:cNvPr id="23" name="Bildplatzhalter 22" descr="Eine Person, die auf einem Whiteboard zeichnet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2579110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Individualbesteuerung</a:t>
            </a:r>
          </a:p>
          <a:p>
            <a:pPr rtl="0"/>
            <a:r>
              <a:rPr lang="de-DE" dirty="0"/>
              <a:t>Mutterschaftsurlaub</a:t>
            </a:r>
          </a:p>
          <a:p>
            <a:pPr rtl="0"/>
            <a:r>
              <a:rPr lang="de-DE" dirty="0"/>
              <a:t>Koordinationsabzug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CE7188E1-608C-4781-788B-8207DA15F7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35254" y="4507200"/>
            <a:ext cx="2579110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Risikovorgaben PK</a:t>
            </a:r>
          </a:p>
          <a:p>
            <a:pPr rtl="0"/>
            <a:r>
              <a:rPr lang="de-DE" dirty="0"/>
              <a:t>Personalkosten</a:t>
            </a:r>
          </a:p>
        </p:txBody>
      </p:sp>
    </p:spTree>
    <p:extLst>
      <p:ext uri="{BB962C8B-B14F-4D97-AF65-F5344CB8AC3E}">
        <p14:creationId xmlns:p14="http://schemas.microsoft.com/office/powerpoint/2010/main" val="83237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/>
          <a:lstStyle/>
          <a:p>
            <a:pPr rtl="0"/>
            <a:r>
              <a:rPr lang="de-DE" dirty="0"/>
              <a:t>Sekundärer Bias</a:t>
            </a:r>
          </a:p>
        </p:txBody>
      </p:sp>
      <p:pic>
        <p:nvPicPr>
          <p:cNvPr id="18" name="Bildplatzhalter 17" descr="Eine Gruppe von Personen sitzt an einem Tisch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Bildplatzhalter 19" descr="Datenpunkte Digitaler Hintergr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Bildplatzhalter 24" descr="Digitaler Grafikbildschirm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de-DE" smtClean="0"/>
              <a:pPr rtl="0"/>
              <a:t>11</a:t>
            </a:fld>
            <a:endParaRPr lang="de-DE"/>
          </a:p>
        </p:txBody>
      </p:sp>
      <p:pic>
        <p:nvPicPr>
          <p:cNvPr id="23" name="Bildplatzhalter 22" descr="Eine Person, die auf einem Whiteboard zeichnet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2579110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Kompetenz</a:t>
            </a:r>
          </a:p>
          <a:p>
            <a:pPr rtl="0"/>
            <a:r>
              <a:rPr lang="de-DE" dirty="0"/>
              <a:t>Leistungsfähigkeit</a:t>
            </a:r>
          </a:p>
          <a:p>
            <a:pPr rtl="0"/>
            <a:r>
              <a:rPr lang="de-DE" dirty="0"/>
              <a:t>Führungsqualität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CE7188E1-608C-4781-788B-8207DA15F7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35253" y="4507200"/>
            <a:ext cx="2835419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Betreuungskompetenz</a:t>
            </a:r>
          </a:p>
          <a:p>
            <a:pPr rtl="0"/>
            <a:r>
              <a:rPr lang="de-DE" dirty="0"/>
              <a:t>Verantwortungsbereiche</a:t>
            </a:r>
          </a:p>
        </p:txBody>
      </p:sp>
    </p:spTree>
    <p:extLst>
      <p:ext uri="{BB962C8B-B14F-4D97-AF65-F5344CB8AC3E}">
        <p14:creationId xmlns:p14="http://schemas.microsoft.com/office/powerpoint/2010/main" val="276492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de-DE" dirty="0"/>
              <a:t>Los geht‘s </a:t>
            </a:r>
          </a:p>
        </p:txBody>
      </p:sp>
      <p:pic>
        <p:nvPicPr>
          <p:cNvPr id="27" name="Bildplatzhalter 26" descr="Datenpunkte Digitaler Hintergr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Bildplatzhalter 32" descr="Datenpunkte Digitaler Hintergr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96BB33-0050-7E71-864C-FE6DA5B6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dirty="0"/>
              <a:t>CEDAW Arbeitspapier 2017-2020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C35049-FA27-FA26-0523-37A18E7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FA1B30-7E14-4B3B-9925-895B3414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880971"/>
            <a:ext cx="11850754" cy="3096057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B56F2880-4F3B-1638-AA60-E89B2EAE0B95}"/>
              </a:ext>
            </a:extLst>
          </p:cNvPr>
          <p:cNvSpPr txBox="1">
            <a:spLocks/>
          </p:cNvSpPr>
          <p:nvPr/>
        </p:nvSpPr>
        <p:spPr>
          <a:xfrm>
            <a:off x="550862" y="549275"/>
            <a:ext cx="11091600" cy="13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CEDAW Arbeitspapier 2017-2020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7636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96BB33-0050-7E71-864C-FE6DA5B6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49080"/>
            <a:ext cx="2628900" cy="112020"/>
          </a:xfrm>
        </p:spPr>
        <p:txBody>
          <a:bodyPr/>
          <a:lstStyle/>
          <a:p>
            <a:pPr rtl="0"/>
            <a:r>
              <a:rPr lang="de-DE" dirty="0" err="1"/>
              <a:t>Legislaturplanung</a:t>
            </a:r>
            <a:r>
              <a:rPr lang="de-DE" dirty="0"/>
              <a:t> 2019-2023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C35049-FA27-FA26-0523-37A18E7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CF44F8-E2EA-7FFB-EE9D-DAAC15C9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6" y="1280572"/>
            <a:ext cx="11091218" cy="4436487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189CE5F6-8A47-D3CE-B5E8-1DE0A326D981}"/>
              </a:ext>
            </a:extLst>
          </p:cNvPr>
          <p:cNvSpPr txBox="1">
            <a:spLocks/>
          </p:cNvSpPr>
          <p:nvPr/>
        </p:nvSpPr>
        <p:spPr>
          <a:xfrm>
            <a:off x="550862" y="549275"/>
            <a:ext cx="11091600" cy="13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/>
              <a:t>CEDAW Bericht 2020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2719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92A245A-25A1-F35B-0BD9-D09E21CA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CEDAW Bericht 2020</a:t>
            </a:r>
            <a:endParaRPr lang="LID4096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64F1BC-B3EF-6FE3-0248-347E5B05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B06FE9-3671-DC01-670B-87C91EFA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00FC82-5FAA-734F-48B0-7E9275F2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0B97C9-C22C-5347-301A-477C3F7B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0" y="1474573"/>
            <a:ext cx="10134598" cy="5693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875E133-6967-6A53-3E79-8E933590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99" y="2252249"/>
            <a:ext cx="10368917" cy="7875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F0B093-CD2A-2223-C882-50B23820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9" y="3248079"/>
            <a:ext cx="9893813" cy="119840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078AEE-5CAE-B5CC-4D40-A9C76D3EB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2" y="4616486"/>
            <a:ext cx="9404898" cy="14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7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92A245A-25A1-F35B-0BD9-D09E21CA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CEDAW Bericht 2020</a:t>
            </a:r>
            <a:endParaRPr lang="LID4096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64F1BC-B3EF-6FE3-0248-347E5B05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Dienstag, 2. Februar 20XX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B06FE9-3671-DC01-670B-87C91EFA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00FC82-5FAA-734F-48B0-7E9275F2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775A33-9132-FC76-BA8A-9A64E9BB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68" y="1400432"/>
            <a:ext cx="11093736" cy="17417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373E07-0B9D-FB02-B3EC-7A24DEB9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68" y="3383646"/>
            <a:ext cx="11473573" cy="7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rtlCol="0"/>
          <a:lstStyle/>
          <a:p>
            <a:pPr rtl="0"/>
            <a:r>
              <a:rPr lang="de-DE" dirty="0"/>
              <a:t>Themen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rtlCol="0"/>
          <a:lstStyle/>
          <a:p>
            <a:pPr rtl="0"/>
            <a:r>
              <a:rPr lang="de-DE" dirty="0"/>
              <a:t>Arbeitsorganisation</a:t>
            </a:r>
          </a:p>
          <a:p>
            <a:pPr rtl="0"/>
            <a:r>
              <a:rPr lang="de-DE" dirty="0"/>
              <a:t>Risiken Elternschaft</a:t>
            </a:r>
          </a:p>
          <a:p>
            <a:pPr rtl="0"/>
            <a:r>
              <a:rPr lang="de-DE" dirty="0"/>
              <a:t>(Fehl)Anreize Rechtsrahmen</a:t>
            </a:r>
          </a:p>
          <a:p>
            <a:pPr rtl="0"/>
            <a:r>
              <a:rPr lang="de-DE" dirty="0"/>
              <a:t>Sekundärer Bias</a:t>
            </a:r>
          </a:p>
          <a:p>
            <a:pPr rtl="0"/>
            <a:endParaRPr lang="de-DE" dirty="0"/>
          </a:p>
          <a:p>
            <a:pPr rtl="0"/>
            <a:endParaRPr lang="de-DE" dirty="0"/>
          </a:p>
        </p:txBody>
      </p:sp>
      <p:pic>
        <p:nvPicPr>
          <p:cNvPr id="8" name="Bildplatzhalter 7" descr="Digitale Daten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Bildplatzhalter 9" descr="Datenpunkte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Bildplatzhalter 11" descr="Datenhintergr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de-DE" smtClean="0"/>
              <a:pPr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/>
            </a:p>
          </p:txBody>
        </p:sp>
      </p:grpSp>
      <p:sp useBgFill="1">
        <p:nvSpPr>
          <p:cNvPr id="46" name="Rechteck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8" name="Bildplatzhalter 7" descr="Datenpunkte Digitaler Hintergr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de-DE" sz="6000" dirty="0"/>
              <a:t>Arbeitsweise</a:t>
            </a:r>
            <a:endParaRPr lang="de-DE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1859681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de-DE" dirty="0"/>
              <a:t>Hürden und Hindernisse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de-DE" dirty="0"/>
              <a:t>Instrumente und Ansätze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de-DE" dirty="0"/>
              <a:t>Akteure und Zielgruppen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/>
          <a:lstStyle/>
          <a:p>
            <a:pPr rtl="0"/>
            <a:r>
              <a:rPr lang="de-DE" dirty="0"/>
              <a:t>Arbeits-organisation</a:t>
            </a:r>
          </a:p>
        </p:txBody>
      </p:sp>
      <p:pic>
        <p:nvPicPr>
          <p:cNvPr id="18" name="Bildplatzhalter 17" descr="Eine Gruppe von Personen sitzt an einem Tisch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Bildplatzhalter 19" descr="Datenpunkte Digitaler Hintergr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Bildplatzhalter 24" descr="Digitaler Grafikbildschirm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de-DE" smtClean="0"/>
              <a:pPr rtl="0"/>
              <a:t>8</a:t>
            </a:fld>
            <a:endParaRPr lang="de-DE"/>
          </a:p>
        </p:txBody>
      </p:sp>
      <p:pic>
        <p:nvPicPr>
          <p:cNvPr id="23" name="Bildplatzhalter 22" descr="Eine Person, die auf einem Whiteboard zeichnet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2579110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Sicherheit</a:t>
            </a:r>
          </a:p>
          <a:p>
            <a:pPr rtl="0"/>
            <a:r>
              <a:rPr lang="de-DE" dirty="0"/>
              <a:t>Wertschätzung </a:t>
            </a:r>
          </a:p>
          <a:p>
            <a:pPr rtl="0"/>
            <a:r>
              <a:rPr lang="de-DE" dirty="0"/>
              <a:t>Adäquate Belastung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CE7188E1-608C-4781-788B-8207DA15F7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35254" y="4507200"/>
            <a:ext cx="2579110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Sog statt Druck</a:t>
            </a:r>
          </a:p>
          <a:p>
            <a:pPr rtl="0"/>
            <a:r>
              <a:rPr lang="de-DE" dirty="0"/>
              <a:t>Handlungsspielräume </a:t>
            </a:r>
          </a:p>
          <a:p>
            <a:pPr rtl="0"/>
            <a:r>
              <a:rPr lang="de-DE" dirty="0"/>
              <a:t>Arbeitsklima</a:t>
            </a: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/>
          <a:lstStyle/>
          <a:p>
            <a:pPr rtl="0"/>
            <a:r>
              <a:rPr lang="de-DE" dirty="0"/>
              <a:t>Risiken von Elternschaft</a:t>
            </a:r>
          </a:p>
        </p:txBody>
      </p:sp>
      <p:pic>
        <p:nvPicPr>
          <p:cNvPr id="18" name="Bildplatzhalter 17" descr="Eine Gruppe von Personen sitzt an einem Tisch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Bildplatzhalter 19" descr="Datenpunkte Digitaler Hintergr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Bildplatzhalter 24" descr="Digitaler Grafikbildschirm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de-DE" smtClean="0"/>
              <a:pPr rtl="0"/>
              <a:t>9</a:t>
            </a:fld>
            <a:endParaRPr lang="de-DE"/>
          </a:p>
        </p:txBody>
      </p:sp>
      <p:pic>
        <p:nvPicPr>
          <p:cNvPr id="23" name="Bildplatzhalter 22" descr="Eine Person, die auf einem Whiteboard zeichnet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2579110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Berufliche Entwicklung</a:t>
            </a:r>
          </a:p>
          <a:p>
            <a:pPr rtl="0"/>
            <a:r>
              <a:rPr lang="de-DE" dirty="0"/>
              <a:t>Lohn </a:t>
            </a:r>
          </a:p>
          <a:p>
            <a:pPr rtl="0"/>
            <a:r>
              <a:rPr lang="de-DE" dirty="0"/>
              <a:t>Altersvorsorge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CE7188E1-608C-4781-788B-8207DA15F7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35254" y="4507200"/>
            <a:ext cx="2579110" cy="1563688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/>
              <a:t>Armut</a:t>
            </a:r>
          </a:p>
        </p:txBody>
      </p:sp>
    </p:spTree>
    <p:extLst>
      <p:ext uri="{BB962C8B-B14F-4D97-AF65-F5344CB8AC3E}">
        <p14:creationId xmlns:p14="http://schemas.microsoft.com/office/powerpoint/2010/main" val="130307736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561.tgt.Office_50301107_TF33713516_Win32_OJ112196127.potx" id="{B5372FF1-B907-42A7-9A11-64ED0FBCC495}" vid="{8C394319-A16E-42DF-941E-B6F1ED5F9C0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{957E1445-AB42-4D19-A110-53431947DCF0}tf33713516_win32</Template>
  <TotalTime>0</TotalTime>
  <Words>126</Words>
  <Application>Microsoft Macintosh PowerPoint</Application>
  <PresentationFormat>Breitbild</PresentationFormat>
  <Paragraphs>69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Walbaum Display</vt:lpstr>
      <vt:lpstr>3DFloatVTI</vt:lpstr>
      <vt:lpstr>Einführung Workshop Vereinbarkeit</vt:lpstr>
      <vt:lpstr>PowerPoint-Präsentation</vt:lpstr>
      <vt:lpstr>PowerPoint-Präsentation</vt:lpstr>
      <vt:lpstr>CEDAW Bericht 2020</vt:lpstr>
      <vt:lpstr>CEDAW Bericht 2020</vt:lpstr>
      <vt:lpstr>Themen</vt:lpstr>
      <vt:lpstr>Arbeitsweise</vt:lpstr>
      <vt:lpstr>Arbeits-organisation</vt:lpstr>
      <vt:lpstr>Risiken von Elternschaft</vt:lpstr>
      <vt:lpstr>(Fehl)Anreize Rechtsrahmen</vt:lpstr>
      <vt:lpstr>Sekundärer Bias</vt:lpstr>
      <vt:lpstr>Los geht‘s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Workshop Vereinbarkeit</dc:title>
  <dc:creator>Melanie Mettler</dc:creator>
  <cp:lastModifiedBy>Jana Schlötke</cp:lastModifiedBy>
  <cp:revision>2</cp:revision>
  <dcterms:created xsi:type="dcterms:W3CDTF">2022-10-14T10:36:33Z</dcterms:created>
  <dcterms:modified xsi:type="dcterms:W3CDTF">2022-12-06T10:30:27Z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